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  <p:sldMasterId id="2147483662" r:id="rId3"/>
    <p:sldMasterId id="2147483669" r:id="rId4"/>
    <p:sldMasterId id="2147483676" r:id="rId5"/>
  </p:sldMasterIdLst>
  <p:notesMasterIdLst>
    <p:notesMasterId r:id="rId36"/>
  </p:notesMasterIdLst>
  <p:handoutMasterIdLst>
    <p:handoutMasterId r:id="rId37"/>
  </p:handoutMasterIdLst>
  <p:sldIdLst>
    <p:sldId id="401" r:id="rId6"/>
    <p:sldId id="395" r:id="rId7"/>
    <p:sldId id="396" r:id="rId8"/>
    <p:sldId id="397" r:id="rId9"/>
    <p:sldId id="392" r:id="rId10"/>
    <p:sldId id="359" r:id="rId11"/>
    <p:sldId id="317" r:id="rId12"/>
    <p:sldId id="322" r:id="rId13"/>
    <p:sldId id="393" r:id="rId14"/>
    <p:sldId id="394" r:id="rId15"/>
    <p:sldId id="391" r:id="rId16"/>
    <p:sldId id="375" r:id="rId17"/>
    <p:sldId id="399" r:id="rId18"/>
    <p:sldId id="400" r:id="rId19"/>
    <p:sldId id="376" r:id="rId20"/>
    <p:sldId id="377" r:id="rId21"/>
    <p:sldId id="380" r:id="rId22"/>
    <p:sldId id="378" r:id="rId23"/>
    <p:sldId id="379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40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2A"/>
    <a:srgbClr val="F08501"/>
    <a:srgbClr val="F2F2F2"/>
    <a:srgbClr val="205788"/>
    <a:srgbClr val="008080"/>
    <a:srgbClr val="CC66FF"/>
    <a:srgbClr val="006600"/>
    <a:srgbClr val="C42B05"/>
    <a:srgbClr val="C32B0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5283" autoAdjust="0"/>
  </p:normalViewPr>
  <p:slideViewPr>
    <p:cSldViewPr snapToObjects="1">
      <p:cViewPr varScale="1">
        <p:scale>
          <a:sx n="111" d="100"/>
          <a:sy n="111" d="100"/>
        </p:scale>
        <p:origin x="1392" y="102"/>
      </p:cViewPr>
      <p:guideLst>
        <p:guide orient="horz" pos="2160"/>
        <p:guide pos="2880"/>
        <p:guide orient="horz" pos="238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F070777-EF2C-41A2-A183-40F3EF1D3553}" type="datetime1">
              <a:rPr lang="zh-TW" altLang="en-US"/>
              <a:pPr>
                <a:defRPr/>
              </a:pPr>
              <a:t>2018/5/16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CD94F74-A042-48BF-92B3-CDF32C77FD18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5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A4F194F-9642-4C3E-91E5-AC86333C239C}" type="datetime1">
              <a:rPr lang="en-US" altLang="zh-TW"/>
              <a:pPr>
                <a:defRPr/>
              </a:pPr>
              <a:t>5/16/2018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10B5217-5CEF-4A01-8A8B-32F918D3814B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18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36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2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749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95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602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4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9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2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INTERNAL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CONFIDENTIAL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SECRET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雙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755650" y="2164204"/>
            <a:ext cx="6337300" cy="1143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內容版面配置區 4"/>
          <p:cNvSpPr>
            <a:spLocks noGrp="1"/>
          </p:cNvSpPr>
          <p:nvPr>
            <p:ph sz="quarter" idx="10"/>
          </p:nvPr>
        </p:nvSpPr>
        <p:spPr>
          <a:xfrm>
            <a:off x="755650" y="3325710"/>
            <a:ext cx="6337300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251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5065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 RESTRICTED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3" r:id="rId7"/>
    <p:sldLayoutId id="2147483684" r:id="rId8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Reseller</a:t>
            </a:r>
            <a:r>
              <a:rPr lang="en-US" altLang="zh-TW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ldex3d.com/en/wp-content/uploads/2018/04/Project_Report_Template_GITA_2018_EN.pptx" TargetMode="External"/><Relationship Id="rId2" Type="http://schemas.openxmlformats.org/officeDocument/2006/relationships/hyperlink" Target="http://www.moldex3d.com/en/wp-content/uploads/2018/04/Project_Description_GITA_2018_EN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talentawards@moldex3d.com?subject=2018%20Moldex3D%20Global%20Innovation%20Talent%20Award" TargetMode="External"/><Relationship Id="rId4" Type="http://schemas.openxmlformats.org/officeDocument/2006/relationships/hyperlink" Target="http://www.moldex3d.com/en/wp-content/uploads/2018/04/Permission_to_Publish_GITA_2018_EN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5466" y="3346622"/>
            <a:ext cx="8838534" cy="281219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16200000">
            <a:off x="-1268112" y="4589354"/>
            <a:ext cx="2812191" cy="339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sz="quarter" idx="10"/>
          </p:nvPr>
        </p:nvSpPr>
        <p:spPr>
          <a:xfrm>
            <a:off x="838200" y="4102837"/>
            <a:ext cx="6337300" cy="1528753"/>
          </a:xfrm>
        </p:spPr>
        <p:txBody>
          <a:bodyPr/>
          <a:lstStyle/>
          <a:p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&lt;Entrant’s Name&gt;</a:t>
            </a:r>
          </a:p>
          <a:p>
            <a:pPr marL="0" indent="0"/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&lt;Job Title&gt;</a:t>
            </a:r>
            <a:b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&lt;Department&gt;</a:t>
            </a:r>
          </a:p>
          <a:p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&lt;Organization&gt;</a:t>
            </a:r>
            <a:endParaRPr lang="zh-TW" altLang="en-US" sz="1800" b="0" dirty="0">
              <a:solidFill>
                <a:srgbClr val="2A2A2A"/>
              </a:solidFill>
              <a:cs typeface="Segoe UI" panose="020B0502040204020203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17123" y="3465744"/>
            <a:ext cx="385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&lt;PROJECT TITLE&gt;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-986995" y="4708440"/>
            <a:ext cx="2812191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Z:\carolyhnren\達人賽Home Banner\GATI_Banner_HomeBanner-pc-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/>
          <a:stretch/>
        </p:blipFill>
        <p:spPr bwMode="auto">
          <a:xfrm>
            <a:off x="1" y="-6178"/>
            <a:ext cx="9160902" cy="29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8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Background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/>
              <a:t>What is the design/ development trend regarding the product/ process in this project?</a:t>
            </a:r>
          </a:p>
          <a:p>
            <a:endParaRPr lang="en-US" altLang="zh-TW" b="0" dirty="0"/>
          </a:p>
          <a:p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170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Challenges and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/>
              <a:t>What challenges are you trying to solve? Why is it important to address these challenges?</a:t>
            </a:r>
          </a:p>
          <a:p>
            <a:endParaRPr lang="en-US" altLang="zh-TW" dirty="0"/>
          </a:p>
          <a:p>
            <a:r>
              <a:rPr lang="en-US" altLang="zh-TW" b="0" dirty="0"/>
              <a:t>Why chose Moldex3D?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070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cs typeface="Arial" pitchFamily="34" charset="0"/>
              </a:rPr>
              <a:t>Project Objective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Objectives</a:t>
            </a:r>
          </a:p>
          <a:p>
            <a:pPr lvl="1"/>
            <a:r>
              <a:rPr lang="en-US" altLang="zh-TW" sz="1600" dirty="0"/>
              <a:t>What is the objective of the project?</a:t>
            </a:r>
          </a:p>
          <a:p>
            <a:pPr marL="0" indent="0">
              <a:buNone/>
            </a:pPr>
            <a:endParaRPr lang="en-US" altLang="zh-TW" b="0" dirty="0"/>
          </a:p>
          <a:p>
            <a:r>
              <a:rPr lang="en-US" altLang="zh-TW" sz="1800" dirty="0"/>
              <a:t>Expected Results</a:t>
            </a:r>
          </a:p>
          <a:p>
            <a:pPr lvl="1"/>
            <a:r>
              <a:rPr lang="en-GB" altLang="zh-TW" sz="1600" dirty="0"/>
              <a:t>Explain the quantifiable results at the end of the implementation of the project ( e.g., </a:t>
            </a:r>
            <a:r>
              <a:rPr lang="en-US" altLang="zh-TW" sz="1600" dirty="0"/>
              <a:t>cycle time reduced by 20.7 seconds or overall productivity enhanced by 25%)</a:t>
            </a:r>
          </a:p>
        </p:txBody>
      </p:sp>
    </p:spTree>
    <p:extLst>
      <p:ext uri="{BB962C8B-B14F-4D97-AF65-F5344CB8AC3E}">
        <p14:creationId xmlns:p14="http://schemas.microsoft.com/office/powerpoint/2010/main" val="200386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14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Product Development Process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371600"/>
            <a:ext cx="8037230" cy="4876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47327" y="991971"/>
            <a:ext cx="57626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Example of showing product development process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53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Part</a:t>
            </a:r>
            <a:endParaRPr lang="zh-TW" alt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Product Name: </a:t>
            </a:r>
          </a:p>
          <a:p>
            <a:pPr>
              <a:buNone/>
            </a:pPr>
            <a:endParaRPr lang="en-US" altLang="zh-TW" sz="1800" dirty="0"/>
          </a:p>
          <a:p>
            <a:r>
              <a:rPr lang="en-US" altLang="zh-TW" sz="1800" dirty="0"/>
              <a:t>Part Dimension:</a:t>
            </a:r>
          </a:p>
          <a:p>
            <a:pPr lvl="1"/>
            <a:r>
              <a:rPr lang="en-US" altLang="zh-TW" sz="1600" dirty="0"/>
              <a:t>Length</a:t>
            </a:r>
            <a:r>
              <a:rPr lang="zh-TW" altLang="en-US" sz="1600" dirty="0"/>
              <a:t>：</a:t>
            </a:r>
            <a:r>
              <a:rPr lang="en-US" altLang="zh-TW" sz="1600" dirty="0"/>
              <a:t> mm</a:t>
            </a:r>
          </a:p>
          <a:p>
            <a:pPr lvl="1"/>
            <a:r>
              <a:rPr lang="en-US" altLang="zh-TW" sz="1600" dirty="0"/>
              <a:t>Width</a:t>
            </a:r>
            <a:r>
              <a:rPr lang="zh-TW" altLang="en-US" sz="1600" dirty="0"/>
              <a:t>： </a:t>
            </a:r>
            <a:r>
              <a:rPr lang="en-US" altLang="zh-TW" sz="1600" dirty="0"/>
              <a:t>mm</a:t>
            </a:r>
          </a:p>
          <a:p>
            <a:pPr lvl="1"/>
            <a:r>
              <a:rPr lang="en-US" altLang="zh-TW" sz="1600" dirty="0"/>
              <a:t>Height</a:t>
            </a:r>
            <a:r>
              <a:rPr lang="zh-TW" altLang="en-US" sz="1600" dirty="0"/>
              <a:t>：</a:t>
            </a:r>
            <a:r>
              <a:rPr lang="en-US" altLang="zh-TW" sz="1600" dirty="0"/>
              <a:t> mm</a:t>
            </a:r>
          </a:p>
          <a:p>
            <a:pPr lvl="1"/>
            <a:r>
              <a:rPr lang="en-US" altLang="zh-TW" sz="1600" dirty="0"/>
              <a:t>Thickness</a:t>
            </a:r>
            <a:r>
              <a:rPr lang="zh-TW" altLang="en-US" sz="1600" dirty="0"/>
              <a:t>：</a:t>
            </a:r>
            <a:r>
              <a:rPr lang="en-US" altLang="zh-TW" sz="1600" dirty="0"/>
              <a:t>  mm</a:t>
            </a:r>
          </a:p>
          <a:p>
            <a:pPr lvl="1"/>
            <a:endParaRPr lang="en-US" altLang="zh-TW" sz="1600" dirty="0"/>
          </a:p>
          <a:p>
            <a:r>
              <a:rPr lang="en-US" altLang="zh-TW" dirty="0"/>
              <a:t>Mesh </a:t>
            </a:r>
          </a:p>
          <a:p>
            <a:pPr lvl="1"/>
            <a:r>
              <a:rPr lang="en-US" altLang="zh-TW" sz="1600" dirty="0"/>
              <a:t>Type: </a:t>
            </a:r>
          </a:p>
          <a:p>
            <a:pPr lvl="1"/>
            <a:r>
              <a:rPr lang="en-US" altLang="zh-TW" sz="1600" dirty="0"/>
              <a:t>Element Count:</a:t>
            </a:r>
          </a:p>
          <a:p>
            <a:pPr>
              <a:spcBef>
                <a:spcPts val="1800"/>
              </a:spcBef>
            </a:pPr>
            <a:endParaRPr lang="en-US" altLang="zh-TW" sz="1800" dirty="0"/>
          </a:p>
          <a:p>
            <a:pPr>
              <a:spcBef>
                <a:spcPts val="1800"/>
              </a:spcBef>
              <a:buNone/>
            </a:pPr>
            <a:endParaRPr lang="en-US" altLang="zh-TW" sz="1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28062" y="1053248"/>
            <a:ext cx="40873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Please show images of the real part </a:t>
            </a:r>
            <a:endParaRPr lang="zh-TW" altLang="en-US" dirty="0"/>
          </a:p>
        </p:txBody>
      </p:sp>
      <p:pic>
        <p:nvPicPr>
          <p:cNvPr id="8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040" y="1392195"/>
            <a:ext cx="4200609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1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 Details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553200" cy="46098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95865" y="1053248"/>
            <a:ext cx="39036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Example of showing Material Details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55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Mold Temperature</a:t>
            </a:r>
          </a:p>
          <a:p>
            <a:pPr lvl="1"/>
            <a:r>
              <a:rPr lang="en-US" altLang="zh-TW" sz="1600" b="0" dirty="0"/>
              <a:t>     °</a:t>
            </a:r>
            <a:r>
              <a:rPr lang="en-US" altLang="zh-TW" sz="1600" dirty="0"/>
              <a:t>C</a:t>
            </a:r>
          </a:p>
          <a:p>
            <a:r>
              <a:rPr lang="en-US" altLang="zh-TW" sz="1800" dirty="0"/>
              <a:t>Melt Temperature</a:t>
            </a:r>
          </a:p>
          <a:p>
            <a:pPr lvl="1"/>
            <a:r>
              <a:rPr lang="en-US" altLang="zh-TW" sz="1600" b="0" dirty="0"/>
              <a:t>     °</a:t>
            </a:r>
            <a:r>
              <a:rPr lang="en-US" altLang="zh-TW" sz="1600" dirty="0"/>
              <a:t>C</a:t>
            </a:r>
          </a:p>
          <a:p>
            <a:r>
              <a:rPr lang="en-US" altLang="zh-TW" sz="1800" dirty="0"/>
              <a:t>Injection Time</a:t>
            </a:r>
          </a:p>
          <a:p>
            <a:pPr lvl="1"/>
            <a:r>
              <a:rPr lang="en-US" altLang="zh-TW" sz="1600" dirty="0"/>
              <a:t>     sec</a:t>
            </a:r>
            <a:endParaRPr lang="zh-TW" altLang="en-US" sz="1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Process Conditions</a:t>
            </a:r>
            <a:endParaRPr lang="zh-TW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51" y="1524000"/>
            <a:ext cx="4770040" cy="379157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810000" y="1053248"/>
            <a:ext cx="43011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Example of showing Process Conditions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Runner System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58063" cy="49613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14400" y="1150043"/>
            <a:ext cx="468589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Example of </a:t>
            </a:r>
            <a:r>
              <a:rPr lang="en-US" altLang="zh-TW"/>
              <a:t>showing Runner System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54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Cooling System Design/Mold Design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5956"/>
            <a:ext cx="7010400" cy="446961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1185956"/>
            <a:ext cx="60580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Example of showing Cooling System Design/Mold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42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Images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/>
              <a:t> </a:t>
            </a:r>
            <a:r>
              <a:rPr lang="en-US" altLang="zh-TW" dirty="0"/>
              <a:t>Images should be good quality and high resolution</a:t>
            </a:r>
          </a:p>
          <a:p>
            <a:pPr lvl="1"/>
            <a:r>
              <a:rPr lang="en-US" altLang="zh-TW" dirty="0"/>
              <a:t>Size</a:t>
            </a:r>
            <a:r>
              <a:rPr lang="en-US" altLang="zh-TW"/>
              <a:t>: 1,500 </a:t>
            </a:r>
            <a:r>
              <a:rPr lang="en-US" altLang="zh-TW" dirty="0"/>
              <a:t>x</a:t>
            </a:r>
            <a:r>
              <a:rPr lang="en-US" altLang="zh-TW"/>
              <a:t> 2,100 </a:t>
            </a:r>
            <a:r>
              <a:rPr lang="en-US" altLang="zh-TW" dirty="0"/>
              <a:t>pixels</a:t>
            </a:r>
          </a:p>
          <a:p>
            <a:pPr lvl="1"/>
            <a:r>
              <a:rPr lang="en-US" altLang="zh-TW" dirty="0"/>
              <a:t>Minimum 300dpi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2116" y="2343043"/>
            <a:ext cx="7777457" cy="331539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5364" y="4732468"/>
            <a:ext cx="76909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Must add descriptions for images.</a:t>
            </a:r>
            <a:br>
              <a:rPr lang="en-US" altLang="zh-TW" b="1" dirty="0"/>
            </a:br>
            <a:r>
              <a:rPr lang="en-US" altLang="zh-TW" i="1" dirty="0"/>
              <a:t>For example: </a:t>
            </a:r>
            <a:r>
              <a:rPr lang="en-US" altLang="zh-TW" i="1" dirty="0">
                <a:solidFill>
                  <a:prstClr val="black"/>
                </a:solidFill>
                <a:ea typeface="ＭＳ Ｐゴシック" pitchFamily="34" charset="-128"/>
              </a:rPr>
              <a:t>High correlation between simulation and experimental result (In a PU RIM process</a:t>
            </a:r>
            <a:r>
              <a:rPr lang="en-US" altLang="zh-TW" sz="1100" i="1" dirty="0">
                <a:solidFill>
                  <a:prstClr val="black"/>
                </a:solidFill>
                <a:ea typeface="ＭＳ Ｐゴシック" pitchFamily="34" charset="-128"/>
              </a:rPr>
              <a:t>)</a:t>
            </a:r>
            <a:endParaRPr lang="zh-TW" altLang="en-US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090" y="2613692"/>
            <a:ext cx="3690404" cy="17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5218" b="16262"/>
          <a:stretch>
            <a:fillRect/>
          </a:stretch>
        </p:blipFill>
        <p:spPr bwMode="auto">
          <a:xfrm>
            <a:off x="566351" y="2502336"/>
            <a:ext cx="3256622" cy="20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3912971" y="4455469"/>
            <a:ext cx="2182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prstClr val="black"/>
                </a:solidFill>
                <a:ea typeface="ＭＳ Ｐゴシック" pitchFamily="34" charset="-128"/>
              </a:rPr>
              <a:t>Source: BASF Polyurethanes</a:t>
            </a:r>
            <a:endParaRPr lang="zh-TW" altLang="en-US" sz="12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038" y="4119088"/>
            <a:ext cx="7331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endParaRPr lang="en-US" altLang="zh-TW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9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Analysis Results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849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Analysis Approach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/>
              <a:t>Which products/ modules you’re using in the project? Any features/ modules were particularly used?</a:t>
            </a:r>
          </a:p>
          <a:p>
            <a:r>
              <a:rPr lang="en-US" altLang="zh-TW" sz="1800" dirty="0"/>
              <a:t>Product Package:</a:t>
            </a:r>
          </a:p>
          <a:p>
            <a:pPr lvl="1"/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e.g., Moldex3D eDesign</a:t>
            </a:r>
          </a:p>
          <a:p>
            <a:r>
              <a:rPr lang="en-US" altLang="zh-TW" sz="1800" dirty="0"/>
              <a:t>Solutions/ Services</a:t>
            </a:r>
          </a:p>
          <a:p>
            <a:pPr lvl="1"/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e.g., Fiber/ FEA Interface/ Warp module/ Material characterization services</a:t>
            </a:r>
            <a:endParaRPr lang="en-US" altLang="zh-TW" b="0" dirty="0"/>
          </a:p>
          <a:p>
            <a:r>
              <a:rPr lang="en-US" altLang="zh-TW" sz="1800" dirty="0"/>
              <a:t>Elaborate on the analysis process and the analysis sequence.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47999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Original Design </a:t>
            </a:r>
            <a:r>
              <a:rPr lang="en-US" altLang="zh-TW" dirty="0"/>
              <a:t>Analysis Result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present the key analysis results of your project (e.g., melt front time, warpage analysis, fiber analysis, cooling analysis.)</a:t>
            </a:r>
            <a:endParaRPr lang="zh-TW" altLang="en-US" sz="1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364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Revised Design </a:t>
            </a:r>
            <a:r>
              <a:rPr lang="en-US" altLang="zh-TW" dirty="0"/>
              <a:t>Analysis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present the key analysis results of your project (e.g., melt front time, warpage analysis, fiber analysis, cooling analysis.)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76613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0575" y="116632"/>
            <a:ext cx="7885881" cy="647700"/>
          </a:xfrm>
        </p:spPr>
        <p:txBody>
          <a:bodyPr/>
          <a:lstStyle/>
          <a:p>
            <a:r>
              <a:rPr lang="en-US" altLang="zh-TW" sz="2000" dirty="0"/>
              <a:t>Comparison Between Original Design and Revised Design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Compare the optimized design with the original design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55594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0575" y="116632"/>
            <a:ext cx="8029897" cy="647700"/>
          </a:xfrm>
        </p:spPr>
        <p:txBody>
          <a:bodyPr/>
          <a:lstStyle/>
          <a:p>
            <a:r>
              <a:rPr lang="en-US" altLang="zh-TW" dirty="0"/>
              <a:t>Validation on Simulation Results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Present how you validated the simulation results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42565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cs typeface="Arial" pitchFamily="34" charset="0"/>
              </a:rPr>
              <a:t>Results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75943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summarize the project results</a:t>
            </a:r>
            <a:r>
              <a:rPr lang="en-US" altLang="zh-TW" b="0" dirty="0"/>
              <a:t>. </a:t>
            </a:r>
          </a:p>
          <a:p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8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Values of Moldex3D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What are the benefits and values of using Moldex3D?</a:t>
            </a:r>
          </a:p>
          <a:p>
            <a:pPr lvl="1"/>
            <a:r>
              <a:rPr lang="en-US" altLang="zh-TW" i="1" dirty="0"/>
              <a:t>Example: Sink mark elimination/Dimension control within spec./Shrinkage ratio improved by 45~60%/Flatness improved by 40~50%</a:t>
            </a:r>
            <a:r>
              <a:rPr lang="en-US" altLang="zh-TW" b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7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Future Application of Moldex3D</a:t>
            </a:r>
          </a:p>
          <a:p>
            <a:endParaRPr lang="en-US" altLang="zh-TW" sz="1800" dirty="0"/>
          </a:p>
          <a:p>
            <a:endParaRPr lang="en-US" altLang="zh-TW" sz="1800" dirty="0"/>
          </a:p>
          <a:p>
            <a:r>
              <a:rPr lang="en-US" altLang="zh-TW" sz="1800" dirty="0"/>
              <a:t>Future Project Development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Future Plan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60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Images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8296"/>
            <a:ext cx="9067800" cy="40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4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62000" y="990600"/>
            <a:ext cx="7314632" cy="533400"/>
          </a:xfrm>
          <a:solidFill>
            <a:srgbClr val="C00000"/>
          </a:soli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Entry Requirements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3400" y="1676400"/>
            <a:ext cx="853234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Each entry must include the following:</a:t>
            </a:r>
          </a:p>
          <a:p>
            <a:pPr marL="342900" indent="-342900">
              <a:buAutoNum type="arabicPeriod"/>
            </a:pPr>
            <a:r>
              <a:rPr lang="en-US" altLang="zh-TW" sz="1400" b="1" dirty="0"/>
              <a:t>Project Descriptions (</a:t>
            </a:r>
            <a:r>
              <a:rPr lang="en-US" altLang="zh-TW" sz="1400" b="1" dirty="0">
                <a:hlinkClick r:id="rId2"/>
              </a:rPr>
              <a:t>Template</a:t>
            </a:r>
            <a:r>
              <a:rPr lang="en-US" altLang="zh-TW" sz="1400" b="1" dirty="0"/>
              <a:t>)</a:t>
            </a:r>
          </a:p>
          <a:p>
            <a:pPr marL="342900" indent="-342900">
              <a:buAutoNum type="arabicPeriod"/>
            </a:pPr>
            <a:r>
              <a:rPr lang="en-US" altLang="zh-TW" sz="1400" b="1" dirty="0"/>
              <a:t>Project Report (</a:t>
            </a:r>
            <a:r>
              <a:rPr lang="en-US" altLang="zh-TW" sz="1400" b="1" dirty="0">
                <a:hlinkClick r:id="rId3"/>
              </a:rPr>
              <a:t>Template</a:t>
            </a:r>
            <a:r>
              <a:rPr lang="en-US" altLang="zh-TW" sz="1400" b="1" dirty="0"/>
              <a:t>)</a:t>
            </a:r>
          </a:p>
          <a:p>
            <a:pPr marL="342900" indent="-342900">
              <a:buAutoNum type="arabicPeriod"/>
            </a:pPr>
            <a:r>
              <a:rPr lang="en-US" altLang="zh-TW" sz="1400" b="1" dirty="0"/>
              <a:t>Permission to Publish (</a:t>
            </a:r>
            <a:r>
              <a:rPr lang="en-US" altLang="zh-TW" sz="1400" b="1" dirty="0">
                <a:hlinkClick r:id="rId4"/>
              </a:rPr>
              <a:t>Download</a:t>
            </a:r>
            <a:r>
              <a:rPr lang="en-US" altLang="zh-TW" sz="1400" b="1" dirty="0"/>
              <a:t>)</a:t>
            </a:r>
          </a:p>
          <a:p>
            <a:endParaRPr lang="en-US" altLang="zh-TW" b="1" dirty="0"/>
          </a:p>
          <a:p>
            <a:r>
              <a:rPr lang="en-US" altLang="zh-TW" sz="1400" b="1" dirty="0">
                <a:solidFill>
                  <a:srgbClr val="C00000"/>
                </a:solidFill>
              </a:rPr>
              <a:t>OPTIONAL:</a:t>
            </a:r>
            <a:r>
              <a:rPr lang="en-US" altLang="zh-TW" sz="1400" dirty="0"/>
              <a:t> Entrants can get extra points for submitting CAD model(s), Geometry part (.</a:t>
            </a:r>
            <a:r>
              <a:rPr lang="en-US" altLang="zh-TW" sz="1400" dirty="0" err="1"/>
              <a:t>stl</a:t>
            </a:r>
            <a:r>
              <a:rPr lang="en-US" altLang="zh-TW" sz="1400" dirty="0"/>
              <a:t> or .step) and .3dm or .</a:t>
            </a:r>
            <a:r>
              <a:rPr lang="en-US" altLang="zh-TW" sz="1400" dirty="0" err="1"/>
              <a:t>mdg</a:t>
            </a:r>
            <a:r>
              <a:rPr lang="en-US" altLang="zh-TW" sz="1400" dirty="0"/>
              <a:t> files.</a:t>
            </a:r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Entries must be sent by email to </a:t>
            </a:r>
            <a:r>
              <a:rPr lang="en-US" altLang="zh-TW" sz="1400" dirty="0">
                <a:hlinkClick r:id="rId5"/>
              </a:rPr>
              <a:t>talentawards@moldex3d.com</a:t>
            </a:r>
            <a:r>
              <a:rPr lang="en-US" altLang="zh-TW" sz="1400" dirty="0"/>
              <a:t> and received </a:t>
            </a:r>
            <a:r>
              <a:rPr lang="en-US" altLang="zh-TW" sz="1400" b="1" dirty="0"/>
              <a:t>no later than 11:59 p.m. EST, Wednesday, September 12, 2018.</a:t>
            </a:r>
            <a:endParaRPr lang="en-US" altLang="zh-TW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If your entry is too large for sending as an email attachment, upload it to your Google Drive or other service and provide us with a download link.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Incomplete entries will not be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All submissions must use predominantly Moldex3D Solutions and demonstrate the benefits/ values of Moldex3D.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130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Videos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/>
              <a:t>You can insert a URL to download the video</a:t>
            </a:r>
          </a:p>
          <a:p>
            <a:r>
              <a:rPr lang="en-US" altLang="zh-TW" dirty="0"/>
              <a:t>Or directly insert an animation</a:t>
            </a:r>
            <a:endParaRPr lang="zh-TW" altLang="en-US" dirty="0"/>
          </a:p>
        </p:txBody>
      </p:sp>
      <p:pic>
        <p:nvPicPr>
          <p:cNvPr id="6" name="Picture 5" descr="Filling_Particle tracer Flow Length_60-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598" y="1981200"/>
            <a:ext cx="3527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976561" y="2809703"/>
            <a:ext cx="360363" cy="13684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665411" y="4178128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16149" y="4994103"/>
            <a:ext cx="971550" cy="3365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+mn-lt"/>
              </a:rPr>
              <a:t>weld line</a:t>
            </a:r>
          </a:p>
        </p:txBody>
      </p:sp>
    </p:spTree>
    <p:extLst>
      <p:ext uri="{BB962C8B-B14F-4D97-AF65-F5344CB8AC3E}">
        <p14:creationId xmlns:p14="http://schemas.microsoft.com/office/powerpoint/2010/main" val="22752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Table of Contents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6200" y="1012086"/>
            <a:ext cx="7816593" cy="792088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20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</a:t>
            </a:r>
            <a:r>
              <a:rPr lang="zh-TW" altLang="en-US" sz="1700" b="1" dirty="0">
                <a:latin typeface="+mj-lt"/>
                <a:cs typeface="Arial" pitchFamily="34" charset="0"/>
              </a:rPr>
              <a:t> </a:t>
            </a:r>
            <a:r>
              <a:rPr lang="en-US" altLang="zh-TW" sz="1700" b="1" dirty="0">
                <a:cs typeface="Arial" pitchFamily="34" charset="0"/>
              </a:rPr>
              <a:t>Team Introduction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Team Introduction</a:t>
            </a:r>
            <a:b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Company/Institution Introduction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200" y="1969886"/>
            <a:ext cx="7816593" cy="78662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>
                <a:cs typeface="Arial" pitchFamily="34" charset="0"/>
              </a:rPr>
              <a:t>Project Introduction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Project Background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Project Objective</a:t>
            </a:r>
          </a:p>
        </p:txBody>
      </p:sp>
      <p:sp>
        <p:nvSpPr>
          <p:cNvPr id="13" name="矩形 12"/>
          <p:cNvSpPr/>
          <p:nvPr/>
        </p:nvSpPr>
        <p:spPr>
          <a:xfrm>
            <a:off x="76200" y="2906880"/>
            <a:ext cx="7800113" cy="1436519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>
                <a:cs typeface="Arial" pitchFamily="34" charset="0"/>
              </a:rPr>
              <a:t>Product Introduction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Product Development Process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Part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Material</a:t>
            </a:r>
            <a:b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Process Conditions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Runner Layouts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Cooling Layouts</a:t>
            </a:r>
            <a:endParaRPr lang="en-US" altLang="zh-TW" sz="15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439" y="4495800"/>
            <a:ext cx="7808355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>
                <a:cs typeface="Arial" pitchFamily="34" charset="0"/>
              </a:rPr>
              <a:t>Simulation Analysis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Analysis Approach</a:t>
            </a:r>
          </a:p>
          <a:p>
            <a:pPr lvl="1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Analysis Results</a:t>
            </a:r>
          </a:p>
        </p:txBody>
      </p:sp>
      <p:sp>
        <p:nvSpPr>
          <p:cNvPr id="16" name="矩形 15"/>
          <p:cNvSpPr/>
          <p:nvPr/>
        </p:nvSpPr>
        <p:spPr>
          <a:xfrm>
            <a:off x="84439" y="5410200"/>
            <a:ext cx="7808354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>
                <a:cs typeface="Arial" pitchFamily="34" charset="0"/>
              </a:rPr>
              <a:t>Results and Future Work</a:t>
            </a:r>
          </a:p>
          <a:p>
            <a:pPr marL="457200" lvl="2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Conclusions</a:t>
            </a:r>
          </a:p>
          <a:p>
            <a:pPr marL="457200" lvl="2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Future Application and Development</a:t>
            </a:r>
            <a:endParaRPr lang="zh-TW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6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3200" dirty="0">
                <a:cs typeface="Arial" pitchFamily="34" charset="0"/>
              </a:rPr>
              <a:t>Team Introduction</a:t>
            </a:r>
          </a:p>
        </p:txBody>
      </p:sp>
    </p:spTree>
    <p:extLst>
      <p:ext uri="{BB962C8B-B14F-4D97-AF65-F5344CB8AC3E}">
        <p14:creationId xmlns:p14="http://schemas.microsoft.com/office/powerpoint/2010/main" val="232845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Tell Us a Bit about Yourself (Your Team)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600" dirty="0"/>
              <a:t>Name: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r>
              <a:rPr lang="en-US" altLang="zh-TW" sz="1600" dirty="0"/>
              <a:t>Job Title: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r>
              <a:rPr lang="en-US" altLang="zh-TW" sz="1600" dirty="0"/>
              <a:t>Department: 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r>
              <a:rPr lang="en-US" altLang="zh-TW" sz="1600" dirty="0"/>
              <a:t>Job Responsibilities: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endParaRPr lang="en-US" altLang="zh-TW" sz="1400" dirty="0"/>
          </a:p>
          <a:p>
            <a:pPr lvl="1"/>
            <a:endParaRPr lang="en-US" altLang="zh-TW" sz="1400" dirty="0"/>
          </a:p>
          <a:p>
            <a:pPr lvl="1"/>
            <a:endParaRPr lang="en-US" altLang="zh-TW" sz="1400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內容版面配置區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401" y="1053248"/>
            <a:ext cx="3415551" cy="45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272876" y="55757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Pictures of you or your team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Tell Us about Where You Work (or Study)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Organization Name</a:t>
            </a:r>
          </a:p>
          <a:p>
            <a:pPr lvl="1"/>
            <a:r>
              <a:rPr lang="en-US" altLang="zh-TW" dirty="0">
                <a:latin typeface="+mn-lt"/>
              </a:rPr>
              <a:t>[Insert Text Here]</a:t>
            </a:r>
          </a:p>
          <a:p>
            <a:r>
              <a:rPr lang="en-US" altLang="zh-TW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Organization Description</a:t>
            </a:r>
          </a:p>
          <a:p>
            <a:pPr lvl="1"/>
            <a:r>
              <a:rPr lang="en-US" altLang="zh-TW" dirty="0">
                <a:latin typeface="+mn-lt"/>
              </a:rPr>
              <a:t>[Insert Text Here]</a:t>
            </a:r>
          </a:p>
          <a:p>
            <a:pPr lvl="1"/>
            <a:endParaRPr lang="zh-TW" altLang="en-US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13147" y="2854322"/>
            <a:ext cx="27285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Organization Logo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47" y="890026"/>
            <a:ext cx="1992532" cy="1925506"/>
          </a:xfrm>
          <a:prstGeom prst="rect">
            <a:avLst/>
          </a:prstGeom>
        </p:spPr>
      </p:pic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393" y="900323"/>
            <a:ext cx="2586986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583011" y="4328128"/>
            <a:ext cx="24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Pictures of organization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24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cs typeface="Arial" pitchFamily="34" charset="0"/>
              </a:rPr>
              <a:t>Project 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0068274"/>
      </p:ext>
    </p:extLst>
  </p:cSld>
  <p:clrMapOvr>
    <a:masterClrMapping/>
  </p:clrMapOvr>
</p:sld>
</file>

<file path=ppt/theme/theme1.xml><?xml version="1.0" encoding="utf-8"?>
<a:theme xmlns:a="http://schemas.openxmlformats.org/drawingml/2006/main" name="1. Public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. Restricted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Intern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. Confidenti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. Secret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CTS_RD_PPT_F01_RDPowerpoint</Template>
  <TotalTime>537368</TotalTime>
  <Words>604</Words>
  <Application>Microsoft Office PowerPoint</Application>
  <PresentationFormat>Presentación en pantalla (4:3)</PresentationFormat>
  <Paragraphs>156</Paragraphs>
  <Slides>30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Batang</vt:lpstr>
      <vt:lpstr>微軟正黑體</vt:lpstr>
      <vt:lpstr>ＭＳ Ｐゴシック</vt:lpstr>
      <vt:lpstr>新細明體</vt:lpstr>
      <vt:lpstr>Arial</vt:lpstr>
      <vt:lpstr>Arial Bold</vt:lpstr>
      <vt:lpstr>Arial Unicode MS</vt:lpstr>
      <vt:lpstr>Calibri</vt:lpstr>
      <vt:lpstr>Segoe UI</vt:lpstr>
      <vt:lpstr>1. Public Document</vt:lpstr>
      <vt:lpstr>4. Restricted Document</vt:lpstr>
      <vt:lpstr>3. Internal Document</vt:lpstr>
      <vt:lpstr>2. Confidential Document</vt:lpstr>
      <vt:lpstr>5. Secret Document</vt:lpstr>
      <vt:lpstr>Presentación de PowerPoint</vt:lpstr>
      <vt:lpstr>Example of Showing Images</vt:lpstr>
      <vt:lpstr>Example of Showing Images</vt:lpstr>
      <vt:lpstr>Example of Showing Videos</vt:lpstr>
      <vt:lpstr>Table of Contents</vt:lpstr>
      <vt:lpstr>Team Introduction</vt:lpstr>
      <vt:lpstr>Tell Us a Bit about Yourself (Your Team)</vt:lpstr>
      <vt:lpstr>Tell Us about Where You Work (or Study)</vt:lpstr>
      <vt:lpstr>Project Introduction</vt:lpstr>
      <vt:lpstr>Project Background</vt:lpstr>
      <vt:lpstr>Challenges and Solutions</vt:lpstr>
      <vt:lpstr>Project Objective</vt:lpstr>
      <vt:lpstr>Part</vt:lpstr>
      <vt:lpstr>Product Development Process</vt:lpstr>
      <vt:lpstr>Part</vt:lpstr>
      <vt:lpstr>Material Details</vt:lpstr>
      <vt:lpstr>Process Conditions</vt:lpstr>
      <vt:lpstr>Runner System Design</vt:lpstr>
      <vt:lpstr>Cooling System Design/Mold Design</vt:lpstr>
      <vt:lpstr>Analysis Results</vt:lpstr>
      <vt:lpstr>Analysis Approach</vt:lpstr>
      <vt:lpstr>Original Design Analysis Result</vt:lpstr>
      <vt:lpstr>Revised Design Analysis Result</vt:lpstr>
      <vt:lpstr>Comparison Between Original Design and Revised Design</vt:lpstr>
      <vt:lpstr>Validation on Simulation Results</vt:lpstr>
      <vt:lpstr>Results and Future Work</vt:lpstr>
      <vt:lpstr>Conclusion</vt:lpstr>
      <vt:lpstr>Benefits and Values of Moldex3D</vt:lpstr>
      <vt:lpstr>Future Plan</vt:lpstr>
      <vt:lpstr>Entry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Samhsieh</dc:creator>
  <cp:lastModifiedBy>Iraide Jordán</cp:lastModifiedBy>
  <cp:revision>3316</cp:revision>
  <dcterms:created xsi:type="dcterms:W3CDTF">2016-03-24T14:12:41Z</dcterms:created>
  <dcterms:modified xsi:type="dcterms:W3CDTF">2018-05-16T11:22:11Z</dcterms:modified>
</cp:coreProperties>
</file>